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7" r:id="rId3"/>
    <p:sldId id="421" r:id="rId4"/>
    <p:sldId id="294" r:id="rId5"/>
    <p:sldId id="527" r:id="rId6"/>
    <p:sldId id="284" r:id="rId7"/>
    <p:sldId id="288" r:id="rId8"/>
    <p:sldId id="279" r:id="rId9"/>
    <p:sldId id="528" r:id="rId10"/>
    <p:sldId id="530" r:id="rId11"/>
    <p:sldId id="531" r:id="rId12"/>
    <p:sldId id="532" r:id="rId13"/>
    <p:sldId id="293" r:id="rId14"/>
    <p:sldId id="533" r:id="rId15"/>
    <p:sldId id="534" r:id="rId16"/>
    <p:sldId id="535" r:id="rId17"/>
    <p:sldId id="537" r:id="rId18"/>
    <p:sldId id="538" r:id="rId19"/>
    <p:sldId id="539" r:id="rId20"/>
    <p:sldId id="522" r:id="rId21"/>
    <p:sldId id="523" r:id="rId22"/>
    <p:sldId id="521" r:id="rId23"/>
    <p:sldId id="524" r:id="rId24"/>
    <p:sldId id="542" r:id="rId25"/>
    <p:sldId id="525" r:id="rId26"/>
    <p:sldId id="323" r:id="rId27"/>
    <p:sldId id="541" r:id="rId28"/>
    <p:sldId id="540" r:id="rId29"/>
    <p:sldId id="322" r:id="rId30"/>
    <p:sldId id="315" r:id="rId31"/>
    <p:sldId id="543" r:id="rId3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/>
    <p:restoredTop sz="91580"/>
  </p:normalViewPr>
  <p:slideViewPr>
    <p:cSldViewPr snapToObjects="1">
      <p:cViewPr varScale="1">
        <p:scale>
          <a:sx n="95" d="100"/>
          <a:sy n="95" d="100"/>
        </p:scale>
        <p:origin x="411" y="3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67864FA-209B-1043-A841-ED36060A1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2CEFA-0C9E-F447-ADE1-E24CB476DE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1047750"/>
            <a:ext cx="7772400" cy="106680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6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60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75047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8149"/>
            <a:ext cx="2057400" cy="3657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8149"/>
            <a:ext cx="6019800" cy="3657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671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6319"/>
            <a:ext cx="7772400" cy="1102519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03A62C-3036-4C46-B0F0-66308DE03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01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7950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280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2445"/>
            <a:ext cx="4040188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6350"/>
            <a:ext cx="4040188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02445"/>
            <a:ext cx="4041775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6350"/>
            <a:ext cx="4041775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4350"/>
            <a:ext cx="3008313" cy="9477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1"/>
            <a:ext cx="5111750" cy="3581400"/>
          </a:xfrm>
        </p:spPr>
        <p:txBody>
          <a:bodyPr/>
          <a:lstStyle>
            <a:lvl1pPr>
              <a:defRPr sz="3200">
                <a:solidFill>
                  <a:srgbClr val="00609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1"/>
            <a:ext cx="3008313" cy="2438400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055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925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strask@ude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D99C644-4638-8D4D-B856-976C6DE8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38350"/>
            <a:ext cx="6400800" cy="12954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Expert Group Meeting (hybrid, in English/Spanish)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 observance of the 30</a:t>
            </a:r>
            <a:r>
              <a:rPr lang="en-US" sz="14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anniversary of the International Year of the Family, 2024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Parenting, caregiving , work-family balance and family policies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Parentalidad/cuidado, balance familia trabajo y políticas familiares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Mexico City, 24-25 January 2024 	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E5C1-F36E-8F43-9D11-37CA75F6C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285750"/>
            <a:ext cx="8077200" cy="1447800"/>
          </a:xfrm>
        </p:spPr>
        <p:txBody>
          <a:bodyPr/>
          <a:lstStyle/>
          <a:p>
            <a:r>
              <a:rPr lang="en-US"/>
              <a:t>Work-Family </a:t>
            </a:r>
            <a:r>
              <a:rPr lang="en-US" dirty="0"/>
              <a:t>Negotiation In Post-Pandemic Times:</a:t>
            </a:r>
            <a:br>
              <a:rPr lang="en-US" dirty="0"/>
            </a:br>
            <a:r>
              <a:rPr lang="en-US" dirty="0"/>
              <a:t>Home-Work, Hybrid Work, Remote Work</a:t>
            </a:r>
          </a:p>
          <a:p>
            <a:r>
              <a:rPr lang="en-US" sz="2400" dirty="0"/>
              <a:t>Presented at: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382DA-0173-0D42-97D9-C3BAF2E33967}"/>
              </a:ext>
            </a:extLst>
          </p:cNvPr>
          <p:cNvSpPr txBox="1"/>
          <p:nvPr/>
        </p:nvSpPr>
        <p:spPr>
          <a:xfrm>
            <a:off x="1371600" y="333375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Bahira Trask, Ph.D.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Professor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Human Development and Family Sciences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bstrask@udel.edu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Leticia </a:t>
            </a:r>
            <a:r>
              <a:rPr lang="en-US" sz="1200" dirty="0" err="1">
                <a:solidFill>
                  <a:schemeClr val="bg1"/>
                </a:solidFill>
              </a:rPr>
              <a:t>Barbano</a:t>
            </a:r>
            <a:r>
              <a:rPr lang="en-US" sz="1200" dirty="0">
                <a:solidFill>
                  <a:schemeClr val="bg1"/>
                </a:solidFill>
              </a:rPr>
              <a:t>, MS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Fulbright Visiting Scholar</a:t>
            </a:r>
          </a:p>
        </p:txBody>
      </p:sp>
    </p:spTree>
    <p:extLst>
      <p:ext uri="{BB962C8B-B14F-4D97-AF65-F5344CB8AC3E}">
        <p14:creationId xmlns:p14="http://schemas.microsoft.com/office/powerpoint/2010/main" val="95388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2B66-DF39-F321-EDF7-A1A67007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71525"/>
          </a:xfrm>
        </p:spPr>
        <p:txBody>
          <a:bodyPr/>
          <a:lstStyle/>
          <a:p>
            <a:r>
              <a:rPr lang="en-US" dirty="0"/>
              <a:t>Regional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BB90-45FC-97A1-C907-672A0FDC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22625"/>
          </a:xfrm>
        </p:spPr>
        <p:txBody>
          <a:bodyPr/>
          <a:lstStyle/>
          <a:p>
            <a:r>
              <a:rPr lang="en-US" altLang="en-US" dirty="0"/>
              <a:t>East Asian, Nordic, southern European countries. U.S.:</a:t>
            </a:r>
          </a:p>
          <a:p>
            <a:pPr lvl="1"/>
            <a:r>
              <a:rPr lang="en-US" altLang="en-US" dirty="0"/>
              <a:t>Women and men work mostly full time</a:t>
            </a:r>
          </a:p>
          <a:p>
            <a:r>
              <a:rPr lang="en-US" altLang="en-US" dirty="0"/>
              <a:t>Australia, Germany, UK, Middle East / North Africa; </a:t>
            </a:r>
          </a:p>
          <a:p>
            <a:pPr lvl="1"/>
            <a:r>
              <a:rPr lang="en-US" altLang="en-US" dirty="0"/>
              <a:t>Increase in female employment is primarily in part-time work</a:t>
            </a:r>
          </a:p>
          <a:p>
            <a:r>
              <a:rPr lang="en-US" altLang="en-US" dirty="0"/>
              <a:t>OECD countries: 21.7% women work part time vs. 4.4% men</a:t>
            </a:r>
          </a:p>
          <a:p>
            <a:r>
              <a:rPr lang="en-US" altLang="en-US" dirty="0"/>
              <a:t>Sub-Saharan Africa / South Asia</a:t>
            </a:r>
          </a:p>
          <a:p>
            <a:pPr lvl="1"/>
            <a:r>
              <a:rPr lang="en-US" altLang="en-US" dirty="0"/>
              <a:t>Women more than men in vulnerable employment – family workers; self-employed</a:t>
            </a:r>
          </a:p>
          <a:p>
            <a:r>
              <a:rPr lang="en-US" altLang="en-US" dirty="0"/>
              <a:t>Latin America; Caribbean</a:t>
            </a:r>
          </a:p>
          <a:p>
            <a:pPr marL="457200" lvl="1" indent="0">
              <a:buNone/>
            </a:pPr>
            <a:r>
              <a:rPr lang="en-US" altLang="en-US" dirty="0"/>
              <a:t>	Three- quarter of employment of women in service sector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75BAD-A9B4-903B-F0AA-9473BB5FE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4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2A94-719A-C071-B0DB-438B1410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35012"/>
          </a:xfrm>
        </p:spPr>
        <p:txBody>
          <a:bodyPr/>
          <a:lstStyle/>
          <a:p>
            <a:r>
              <a:rPr lang="en-US" dirty="0"/>
              <a:t>Occupations &amp;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458E-D5CA-48D0-9B8E-1B1A5B30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75025"/>
          </a:xfrm>
        </p:spPr>
        <p:txBody>
          <a:bodyPr/>
          <a:lstStyle/>
          <a:p>
            <a:pPr>
              <a:buFont typeface="Wingdings" charset="0"/>
              <a:buChar char=""/>
              <a:defRPr/>
            </a:pPr>
            <a:r>
              <a:rPr lang="en-US" dirty="0"/>
              <a:t>Relative to overall share of total employment:</a:t>
            </a:r>
          </a:p>
          <a:p>
            <a:pPr lvl="1">
              <a:buFont typeface="Wingdings" charset="0"/>
              <a:buChar char=""/>
              <a:defRPr/>
            </a:pPr>
            <a:r>
              <a:rPr lang="en-US" dirty="0"/>
              <a:t>Women underrepresented in top positions; trades; managers;</a:t>
            </a:r>
          </a:p>
          <a:p>
            <a:pPr lvl="2">
              <a:buFont typeface="Wingdings" charset="0"/>
              <a:buChar char=""/>
              <a:defRPr/>
            </a:pPr>
            <a:r>
              <a:rPr lang="en-US" dirty="0">
                <a:cs typeface="ＭＳ Ｐゴシック" charset="0"/>
              </a:rPr>
              <a:t>7 of 150 elected Heads of State in the world are women, and only 11 of 192 Heads of Government.</a:t>
            </a:r>
          </a:p>
          <a:p>
            <a:pPr lvl="2">
              <a:buFont typeface="Wingdings" charset="0"/>
              <a:buChar char=""/>
              <a:defRPr/>
            </a:pPr>
            <a:r>
              <a:rPr lang="en-US" dirty="0"/>
              <a:t>Of the 500 largest corporations in the world, only 13 have female CEOs</a:t>
            </a:r>
          </a:p>
          <a:p>
            <a:pPr lvl="1">
              <a:buFont typeface="Wingdings" charset="0"/>
              <a:buChar char=""/>
              <a:defRPr/>
            </a:pPr>
            <a:r>
              <a:rPr lang="en-US" dirty="0"/>
              <a:t>Women overrepresented as clerks, professionals, service, sales workers</a:t>
            </a:r>
          </a:p>
          <a:p>
            <a:pPr lvl="1">
              <a:buFont typeface="Wingdings" charset="0"/>
              <a:buChar char=""/>
              <a:defRPr/>
            </a:pPr>
            <a:r>
              <a:rPr lang="en-US" dirty="0"/>
              <a:t>Gender pay gap 16 % in OECD countries</a:t>
            </a:r>
          </a:p>
          <a:p>
            <a:pPr lvl="2">
              <a:buFont typeface="Wingdings" charset="0"/>
              <a:buChar char=""/>
              <a:defRPr/>
            </a:pPr>
            <a:r>
              <a:rPr lang="en-US" dirty="0"/>
              <a:t>Closing in some Western countries;</a:t>
            </a:r>
          </a:p>
          <a:p>
            <a:pPr lvl="2">
              <a:buFont typeface="Wingdings" charset="0"/>
              <a:buChar char=""/>
              <a:defRPr/>
            </a:pPr>
            <a:r>
              <a:rPr lang="en-US" dirty="0"/>
              <a:t>Unchanged in others (UN Report on Women, 2019)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92A1-B1F1-8AD0-DEC1-F11A019E1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8E171-1F7E-C1EA-7463-65AE4FF1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376515"/>
            <a:ext cx="3992787" cy="1232227"/>
          </a:xfrm>
        </p:spPr>
        <p:txBody>
          <a:bodyPr anchor="b">
            <a:normAutofit/>
          </a:bodyPr>
          <a:lstStyle/>
          <a:p>
            <a:r>
              <a:rPr lang="en-US" sz="3000" dirty="0"/>
              <a:t>Work-Family Conflict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8791B-4AEC-AF07-A41E-05655CE8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4419"/>
            <a:ext cx="5029200" cy="296256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Families and Work Institute: 1/3 of U.S. employees have to choose between advancing in their jobs and attending to their family needs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OECD – U.S. in bottom third of 34 countries with respect to work-life balance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U.S. only high-income country that does NOT provide federal paid leave for birth of a child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Highest number of hours worked outside of  the home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F2110E38-0476-2E10-3BA0-87B9397D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981" y="681810"/>
            <a:ext cx="3051885" cy="3803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2579A-5F95-1CAD-E63C-B92A15BE8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8240" y="4844533"/>
            <a:ext cx="336042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7ED70C6-FDCB-5747-9A21-CEFC4DDC4D7F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3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67FB-5250-164E-A66A-B47D7906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71450"/>
            <a:ext cx="5829300" cy="876300"/>
          </a:xfrm>
        </p:spPr>
        <p:txBody>
          <a:bodyPr/>
          <a:lstStyle/>
          <a:p>
            <a:pPr>
              <a:defRPr/>
            </a:pPr>
            <a:r>
              <a:rPr lang="en-US" dirty="0"/>
              <a:t>Employment, Family Formation &amp;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90C2-B92F-AA4D-AFF8-5AD97746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00150"/>
            <a:ext cx="7467600" cy="3409950"/>
          </a:xfrm>
        </p:spPr>
        <p:txBody>
          <a:bodyPr/>
          <a:lstStyle/>
          <a:p>
            <a:r>
              <a:rPr lang="en-US" altLang="en-US" sz="2000" dirty="0"/>
              <a:t>Gender, employment and wage gaps are also related to family formation</a:t>
            </a:r>
          </a:p>
          <a:p>
            <a:r>
              <a:rPr lang="en-US" altLang="en-US" sz="2000" dirty="0"/>
              <a:t>Increasingly employment rates similar for men and women in their 20’s</a:t>
            </a:r>
          </a:p>
          <a:p>
            <a:pPr lvl="1"/>
            <a:r>
              <a:rPr lang="en-US" altLang="en-US" sz="2000" dirty="0"/>
              <a:t>Issue of steady employment vs vulnerable employment</a:t>
            </a:r>
          </a:p>
          <a:p>
            <a:r>
              <a:rPr lang="en-US" altLang="en-US" sz="2000" dirty="0"/>
              <a:t>Patterns diverge with the birth of children</a:t>
            </a:r>
          </a:p>
          <a:p>
            <a:pPr lvl="2"/>
            <a:r>
              <a:rPr lang="en-US" altLang="en-US" sz="2000" dirty="0"/>
              <a:t>Men work the same hours OR more (Australia, UK)</a:t>
            </a:r>
          </a:p>
          <a:p>
            <a:pPr lvl="2"/>
            <a:r>
              <a:rPr lang="en-US" altLang="en-US" sz="2000" dirty="0"/>
              <a:t>Women’s employment participation drops when young children are in the household (OECD, 2021)</a:t>
            </a:r>
          </a:p>
        </p:txBody>
      </p:sp>
    </p:spTree>
    <p:extLst>
      <p:ext uri="{BB962C8B-B14F-4D97-AF65-F5344CB8AC3E}">
        <p14:creationId xmlns:p14="http://schemas.microsoft.com/office/powerpoint/2010/main" val="118677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02E6-A198-8193-E6C6-88C2B3CA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914400"/>
          </a:xfrm>
        </p:spPr>
        <p:txBody>
          <a:bodyPr/>
          <a:lstStyle/>
          <a:p>
            <a:r>
              <a:rPr lang="en-US" dirty="0"/>
              <a:t>Unpaid Work &amp;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7587-02D5-0B4E-E844-5F9D0F7E9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146425"/>
          </a:xfrm>
        </p:spPr>
        <p:txBody>
          <a:bodyPr/>
          <a:lstStyle/>
          <a:p>
            <a:r>
              <a:rPr lang="en-US" altLang="en-US" sz="2400" dirty="0"/>
              <a:t>Burden of unpaid work contributes to gender inequality</a:t>
            </a:r>
          </a:p>
          <a:p>
            <a:r>
              <a:rPr lang="en-US" altLang="en-US" sz="2400" dirty="0"/>
              <a:t>Families with and without children, women spend a substantial amount of time on care work (OECD, 2021)</a:t>
            </a:r>
          </a:p>
          <a:p>
            <a:endParaRPr lang="en-US" altLang="en-US" sz="2400" dirty="0"/>
          </a:p>
          <a:p>
            <a:pPr lvl="1"/>
            <a:r>
              <a:rPr lang="en-US" altLang="en-US" dirty="0"/>
              <a:t>Mexico (no children): women 25- 44: 8% of their time vs. men at 3%</a:t>
            </a:r>
          </a:p>
          <a:p>
            <a:pPr lvl="1"/>
            <a:r>
              <a:rPr lang="en-US" altLang="en-US" dirty="0"/>
              <a:t>Mexico: 43% employment rate of women; they spend more than 6 hours a day on unpaid work</a:t>
            </a:r>
          </a:p>
          <a:p>
            <a:pPr lvl="1"/>
            <a:r>
              <a:rPr lang="en-US" altLang="en-US" dirty="0"/>
              <a:t>Finland (2 children): women 25 – 44: 20% of their time vs. men at 10%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4A91-4CDD-F8C3-36B2-4B5BCB14A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7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7E87-D6B3-28D3-D9A7-84CE08A9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Unpaid Labor Remains Invisible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44ED-95E3-9C2F-0425-BE98D45D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7654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On public level: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Women’s unpaid care contributions not accounted for in governmental and transnational analyses of labor markets and employment situations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In private realm of the family: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Men’s financial contributions linked to greater power around decision-making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Women’s </a:t>
            </a:r>
            <a:r>
              <a:rPr lang="en-US" altLang="en-US" u="sng" dirty="0"/>
              <a:t>unpaid labor and care </a:t>
            </a:r>
            <a:r>
              <a:rPr lang="en-US" altLang="en-US" dirty="0"/>
              <a:t>is produced for </a:t>
            </a:r>
            <a:r>
              <a:rPr lang="en-US" altLang="en-US" u="sng" dirty="0"/>
              <a:t>use</a:t>
            </a:r>
            <a:r>
              <a:rPr lang="en-US" altLang="en-US" dirty="0"/>
              <a:t> and NOT for </a:t>
            </a:r>
            <a:r>
              <a:rPr lang="en-US" altLang="en-US" u="sng" dirty="0"/>
              <a:t>exchange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62F1-C8DC-36E8-8C03-0D2D07D90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3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74A-D09A-41F5-A308-C4D12EC5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Agenda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A666-8A7D-B892-FA3F-1C046EDB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Target 5.4 states:</a:t>
            </a:r>
          </a:p>
          <a:p>
            <a:pPr lvl="1"/>
            <a:r>
              <a:rPr lang="en-US" altLang="en-US" dirty="0"/>
              <a:t>One important goal of the new directives is the recognition and </a:t>
            </a:r>
            <a:r>
              <a:rPr lang="en-US" altLang="en-US" i="1" dirty="0"/>
              <a:t>“value [of] unpaid care and domestic work through the provision of public services, infrastructure and social protection policies and the promotion of shared responsibility within the household and the family </a:t>
            </a:r>
            <a:r>
              <a:rPr lang="en-US" altLang="en-US" i="1" u="sng" dirty="0"/>
              <a:t>as nationally appropriate.”</a:t>
            </a:r>
            <a:r>
              <a:rPr lang="en-US" altLang="ja-JP" u="sng" dirty="0"/>
              <a:t> </a:t>
            </a:r>
            <a:endParaRPr lang="en-US" altLang="en-US" u="sng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A6D74-526A-1E79-5BFA-04F6EAA5C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3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812E-74B6-15B1-3908-C9422569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3500"/>
          </a:xfrm>
        </p:spPr>
        <p:txBody>
          <a:bodyPr/>
          <a:lstStyle/>
          <a:p>
            <a:r>
              <a:rPr lang="en-US" sz="3200" dirty="0"/>
              <a:t>The Fundamental Problem with Implementation: Issues Vary Across the World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757CA-ED44-2059-1918-588BD7DF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07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dirty="0"/>
              <a:t>West – research / policies: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Dual-earner couples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Work – family spillover / stress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Work – division of labor at home 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Gender Roles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Business: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“Family-Friendly” (caretaking of young &amp; elderly)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Focus on middle-class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Workplace flexibility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Quality childcare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Maternity and family leave</a:t>
            </a:r>
          </a:p>
          <a:p>
            <a:pPr lvl="2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Significant differences in experiences based on social class and education often ignored</a:t>
            </a:r>
          </a:p>
          <a:p>
            <a:pPr lvl="2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lvl="2">
              <a:lnSpc>
                <a:spcPct val="80000"/>
              </a:lnSpc>
            </a:pPr>
            <a:endParaRPr lang="en-US" altLang="en-US" sz="15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FB387-1F99-6D4C-E31B-209858325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5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3448-59D0-23EC-6E52-2FFF48AB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022350"/>
          </a:xfrm>
        </p:spPr>
        <p:txBody>
          <a:bodyPr/>
          <a:lstStyle/>
          <a:p>
            <a:r>
              <a:rPr lang="en-US" altLang="en-US" dirty="0"/>
              <a:t>Issues Vary Across the World – and Within Societies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C9B-0F19-3F48-70C1-E77BC253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94025"/>
          </a:xfrm>
        </p:spPr>
        <p:txBody>
          <a:bodyPr/>
          <a:lstStyle/>
          <a:p>
            <a:r>
              <a:rPr lang="en-US" altLang="en-US" sz="2400" dirty="0"/>
              <a:t>Non-Western countries</a:t>
            </a:r>
          </a:p>
          <a:p>
            <a:pPr lvl="1"/>
            <a:r>
              <a:rPr lang="en-US" altLang="en-US" dirty="0"/>
              <a:t>Significant differences in experiences based on social class and education</a:t>
            </a:r>
          </a:p>
          <a:p>
            <a:pPr lvl="1"/>
            <a:r>
              <a:rPr lang="en-US" altLang="en-US" dirty="0"/>
              <a:t>Some countries – governments have relaxed laws with respect to employment practices</a:t>
            </a:r>
          </a:p>
          <a:p>
            <a:pPr lvl="1"/>
            <a:r>
              <a:rPr lang="en-US" altLang="en-US" dirty="0"/>
              <a:t>Low wages</a:t>
            </a:r>
          </a:p>
          <a:p>
            <a:pPr lvl="1"/>
            <a:r>
              <a:rPr lang="en-US" altLang="en-US" dirty="0"/>
              <a:t>Safety and environmental concerns</a:t>
            </a:r>
          </a:p>
          <a:p>
            <a:pPr lvl="1"/>
            <a:r>
              <a:rPr lang="en-US" altLang="en-US" dirty="0"/>
              <a:t>Outsourcing / home-based work</a:t>
            </a:r>
          </a:p>
          <a:p>
            <a:pPr lvl="1"/>
            <a:r>
              <a:rPr lang="en-US" altLang="en-US" dirty="0"/>
              <a:t>Cultural issues around gender roles often more rigid than in the West</a:t>
            </a:r>
          </a:p>
          <a:p>
            <a:pPr lvl="2"/>
            <a:r>
              <a:rPr lang="en-US" altLang="en-US" dirty="0"/>
              <a:t>Variation across social class / region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2ED-7FA3-5FD5-2B04-945AF4309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5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CDFD-203A-02E7-029E-0BB0E8FE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196"/>
            <a:ext cx="8229600" cy="742950"/>
          </a:xfrm>
        </p:spPr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99AE-699C-26E0-5C6C-C2A7C66A9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4990"/>
            <a:ext cx="8229600" cy="2651125"/>
          </a:xfrm>
        </p:spPr>
        <p:txBody>
          <a:bodyPr/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More studies and research to address local needs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Connect researchers with government and NGOs to achieve solutions for local people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Use examples and case studies from other countries and regions as inspiration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Laws to guarantee access to paid (formal) employment with good working conditions, especially for women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Work toward the same duration of paid maternity and paternity leave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Access to high-quality and public childcare services </a:t>
            </a: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Reduce the full-time working week to less than the common standard of 40 hours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9CF53-1408-97D6-3F6A-0E30026FA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934E-695D-6D4F-92E0-F61DC21F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42950"/>
          </a:xfrm>
        </p:spPr>
        <p:txBody>
          <a:bodyPr/>
          <a:lstStyle/>
          <a:p>
            <a:r>
              <a:rPr lang="en-US" dirty="0"/>
              <a:t>Work-Family Issues Are Global, Complex &amp; Interrelated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4F21-ACF7-4E47-8920-5B2D0524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COVID-19 has highlighted the work-family intersection:</a:t>
            </a:r>
          </a:p>
          <a:p>
            <a:pPr lvl="1"/>
            <a:r>
              <a:rPr lang="en-US" sz="2600" dirty="0"/>
              <a:t>Often seen as private – but now it is public</a:t>
            </a:r>
          </a:p>
          <a:p>
            <a:endParaRPr lang="en-US" sz="2600" dirty="0"/>
          </a:p>
          <a:p>
            <a:r>
              <a:rPr lang="en-US" sz="2600" dirty="0"/>
              <a:t>Outdated presumption about structure of families: men as the economic providers  / women as homemakers</a:t>
            </a:r>
          </a:p>
          <a:p>
            <a:endParaRPr lang="en-US" sz="2600" dirty="0"/>
          </a:p>
          <a:p>
            <a:r>
              <a:rPr lang="en-US" sz="2600" dirty="0"/>
              <a:t>Ideological shifts</a:t>
            </a:r>
          </a:p>
          <a:p>
            <a:pPr lvl="1"/>
            <a:r>
              <a:rPr lang="en-US" sz="2600" dirty="0"/>
              <a:t>Feminism; roles of men and women; role of work among different generations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Businesses have to respond in light of these changes; also an increase in automation, outsourcing, market forces &amp; pressure for profits – now also the pandemic and AI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64E2"/>
                </a:outerShdw>
              </a:effectLst>
              <a:ea typeface="ＭＳ Ｐゴシック" panose="020B0600070205080204" pitchFamily="34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7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A589-A6DC-A64E-A07D-D516D866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098550"/>
          </a:xfrm>
        </p:spPr>
        <p:txBody>
          <a:bodyPr/>
          <a:lstStyle/>
          <a:p>
            <a:r>
              <a:rPr lang="en-US" dirty="0"/>
              <a:t>Flexibility Leads To A Better Bottom Line For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92CA-CF8A-3A4B-A75F-0F4A2499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070225"/>
          </a:xfrm>
        </p:spPr>
        <p:txBody>
          <a:bodyPr/>
          <a:lstStyle/>
          <a:p>
            <a:r>
              <a:rPr lang="en-US" dirty="0"/>
              <a:t>Researchers at the U.S. based Work Institute found work/life balance issues such as child-care problems and rigid working hours to be important reasons for job resignation</a:t>
            </a:r>
          </a:p>
          <a:p>
            <a:endParaRPr lang="en-US" dirty="0"/>
          </a:p>
          <a:p>
            <a:r>
              <a:rPr lang="en-US" dirty="0"/>
              <a:t>The American Society for Healthcare Human Resources found that companies with the best retention records offered </a:t>
            </a:r>
            <a:r>
              <a:rPr lang="en-US" b="1" i="1" dirty="0"/>
              <a:t>flexible scheduling, hybrid work </a:t>
            </a:r>
            <a:r>
              <a:rPr lang="en-US" dirty="0"/>
              <a:t>and more vacation time</a:t>
            </a:r>
          </a:p>
          <a:p>
            <a:pPr lvl="1"/>
            <a:r>
              <a:rPr lang="en-US" dirty="0"/>
              <a:t>Having control over when and were to work allows workers to juggle</a:t>
            </a:r>
          </a:p>
          <a:p>
            <a:pPr lvl="1"/>
            <a:r>
              <a:rPr lang="en-US" dirty="0"/>
              <a:t>In the U.S.:  translates into a savings of up to $300 billion per year, or between $496 and $1,984 per employee per year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DAC35-EA40-E34B-B9C5-639353103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9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0983" y="0"/>
            <a:ext cx="1863017" cy="51435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89A6F-F9FA-8241-A32E-37A945B7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8" y="457197"/>
            <a:ext cx="6677575" cy="998131"/>
          </a:xfrm>
        </p:spPr>
        <p:txBody>
          <a:bodyPr>
            <a:normAutofit/>
          </a:bodyPr>
          <a:lstStyle/>
          <a:p>
            <a:r>
              <a:rPr lang="en-US"/>
              <a:t>Sweden As The Case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6128-C9E5-BD42-A943-2B9ABF59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6" y="1455329"/>
            <a:ext cx="4084209" cy="31216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Swedish government promoting gender-equal roles through work-life balance legislation and encouraging men’s involvement in caregiving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Swedish women: highest rate of female employment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90 percent of working mothers report no role conflict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Lowest level of single mothers in poverty (family friendly programs and social transfer programs)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5741" y="1516872"/>
            <a:ext cx="3498410" cy="303295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21F51-E4CF-6A45-A3AF-CE7A7968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6" r="18079"/>
          <a:stretch/>
        </p:blipFill>
        <p:spPr>
          <a:xfrm>
            <a:off x="5262282" y="1637521"/>
            <a:ext cx="3268422" cy="2799706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8907" y="4380267"/>
            <a:ext cx="772076" cy="339110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8DF28-3AB5-5C43-AFF9-F89404E1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7ED70C6-FDCB-5747-9A21-CEFC4DDC4D7F}" type="slidenum">
              <a:rPr lang="en-US" sz="800"/>
              <a:pPr>
                <a:spcAft>
                  <a:spcPts val="600"/>
                </a:spcAft>
                <a:defRPr/>
              </a:pPr>
              <a:t>20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8233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6ABA-B752-E247-B682-BB64E611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5800"/>
          </a:xfrm>
        </p:spPr>
        <p:txBody>
          <a:bodyPr/>
          <a:lstStyle/>
          <a:p>
            <a:r>
              <a:rPr lang="en-US" dirty="0"/>
              <a:t>Evidence Based Policies: Scandinavian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7119-36D0-C44E-B582-982B2A91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3950"/>
            <a:ext cx="4648200" cy="3276600"/>
          </a:xfrm>
        </p:spPr>
        <p:txBody>
          <a:bodyPr/>
          <a:lstStyle/>
          <a:p>
            <a:r>
              <a:rPr lang="en-US" sz="1600" dirty="0"/>
              <a:t>Regular cross-training and job rotation</a:t>
            </a:r>
          </a:p>
          <a:p>
            <a:r>
              <a:rPr lang="en-US" sz="1600" dirty="0"/>
              <a:t>Giving worker teams more autonomy and responsibility for their own work</a:t>
            </a:r>
          </a:p>
          <a:p>
            <a:r>
              <a:rPr lang="en-US" sz="1600" dirty="0"/>
              <a:t>Measuring productivity by performance rather than by work hours</a:t>
            </a:r>
          </a:p>
          <a:p>
            <a:r>
              <a:rPr lang="en-US" sz="1600" dirty="0"/>
              <a:t>Regularly phasing in new people into long-term projects</a:t>
            </a:r>
          </a:p>
          <a:p>
            <a:r>
              <a:rPr lang="en-US" sz="1600" dirty="0"/>
              <a:t>Developing alternative career paths for specialists and managers</a:t>
            </a:r>
          </a:p>
          <a:p>
            <a:r>
              <a:rPr lang="en-US" sz="1600" dirty="0"/>
              <a:t>Allowing careerists with small children to take “responsibility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91A9-17D6-2346-9E82-472128C6E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2DD51-4942-1146-A4D9-4AF3A8DC18BC}"/>
              </a:ext>
            </a:extLst>
          </p:cNvPr>
          <p:cNvSpPr txBox="1"/>
          <p:nvPr/>
        </p:nvSpPr>
        <p:spPr>
          <a:xfrm>
            <a:off x="4876799" y="1200150"/>
            <a:ext cx="4038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Allowing more flexibility in terms of where work is performed (home, for example)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Facilitating part-time work and job sharing, including management positions</a:t>
            </a:r>
          </a:p>
        </p:txBody>
      </p:sp>
    </p:spTree>
    <p:extLst>
      <p:ext uri="{BB962C8B-B14F-4D97-AF65-F5344CB8AC3E}">
        <p14:creationId xmlns:p14="http://schemas.microsoft.com/office/powerpoint/2010/main" val="404639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7070B-FBC3-C148-9460-97C5B77E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-338540"/>
            <a:ext cx="7239000" cy="1200149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/>
              <a:t>Successful Policies From Some US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60B9-A9AD-A045-AC51-05A3F905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00150"/>
            <a:ext cx="3886198" cy="317107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Compressed workweeks</a:t>
            </a:r>
          </a:p>
          <a:p>
            <a:pPr>
              <a:lnSpc>
                <a:spcPct val="90000"/>
              </a:lnSpc>
            </a:pPr>
            <a:r>
              <a:rPr lang="en-US" dirty="0"/>
              <a:t>On-site childcare</a:t>
            </a:r>
          </a:p>
          <a:p>
            <a:pPr>
              <a:lnSpc>
                <a:spcPct val="90000"/>
              </a:lnSpc>
            </a:pPr>
            <a:r>
              <a:rPr lang="en-US" dirty="0"/>
              <a:t>Breastfeeding rooms and paid breastfeeding breaks</a:t>
            </a:r>
          </a:p>
          <a:p>
            <a:pPr>
              <a:lnSpc>
                <a:spcPct val="90000"/>
              </a:lnSpc>
            </a:pPr>
            <a:r>
              <a:rPr lang="en-US" dirty="0"/>
              <a:t>Company supported child-care backup</a:t>
            </a:r>
          </a:p>
          <a:p>
            <a:pPr>
              <a:lnSpc>
                <a:spcPct val="90000"/>
              </a:lnSpc>
            </a:pPr>
            <a:r>
              <a:rPr lang="en-US" dirty="0"/>
              <a:t>After-school and summer programs for children</a:t>
            </a:r>
          </a:p>
          <a:p>
            <a:pPr>
              <a:lnSpc>
                <a:spcPct val="90000"/>
              </a:lnSpc>
            </a:pPr>
            <a:r>
              <a:rPr lang="en-US" dirty="0"/>
              <a:t>Phase-back work after maternity leave</a:t>
            </a:r>
          </a:p>
          <a:p>
            <a:pPr>
              <a:lnSpc>
                <a:spcPct val="90000"/>
              </a:lnSpc>
            </a:pPr>
            <a:r>
              <a:rPr lang="en-US" dirty="0"/>
              <a:t>On-site wellness programs</a:t>
            </a:r>
          </a:p>
          <a:p>
            <a:pPr>
              <a:lnSpc>
                <a:spcPct val="90000"/>
              </a:lnSpc>
            </a:pPr>
            <a:r>
              <a:rPr lang="en-US" dirty="0"/>
              <a:t>Job-share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EFE32-6B89-2F4D-91A3-39306383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0" y="1669547"/>
            <a:ext cx="3718228" cy="1515177"/>
          </a:xfrm>
          <a:prstGeom prst="rect">
            <a:avLst/>
          </a:prstGeom>
        </p:spPr>
      </p:pic>
      <p:sp>
        <p:nvSpPr>
          <p:cNvPr id="38" name="Rectangle 27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993B2-25F7-A54E-AE24-0C42D9375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78240" y="4838907"/>
            <a:ext cx="336042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7ED70C6-FDCB-5747-9A21-CEFC4DDC4D7F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1A61-8E79-EBB3-EC9A-F7B74976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Work: Two Sides of the Same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5D7E-019E-258C-97B1-1E70B6F61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work can reduce work-family conflict and increase job performance, especially for mothers (Sherman, 2019)</a:t>
            </a:r>
          </a:p>
          <a:p>
            <a:r>
              <a:rPr lang="en-US" dirty="0"/>
              <a:t>Remote work and flexible jobs can lead to overwork (de Laat, 2023; Kelly, Moen, 2020)</a:t>
            </a:r>
          </a:p>
          <a:p>
            <a:r>
              <a:rPr lang="en-US" dirty="0"/>
              <a:t>Problem: women tend to assume more domestic and caregiving tasks than men when she has (or both have) remote jobs (</a:t>
            </a:r>
            <a:r>
              <a:rPr lang="en-US" sz="1800" dirty="0" err="1"/>
              <a:t>Dunatchik</a:t>
            </a:r>
            <a:r>
              <a:rPr lang="en-US" sz="1800" dirty="0"/>
              <a:t> et al., 2021)</a:t>
            </a:r>
            <a:endParaRPr lang="en-US" dirty="0"/>
          </a:p>
          <a:p>
            <a:pPr lvl="1"/>
            <a:r>
              <a:rPr lang="en-US" dirty="0"/>
              <a:t>Solution: cultural change regarding gender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5323-A8A2-6E0E-25AC-5CEE0B769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7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AAF7-7720-D04C-BBFC-BE3CEEA4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Policies Affect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6814-C6D6-3A48-9609-4BE68904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defined based on goals instead of hours and location of work</a:t>
            </a:r>
          </a:p>
          <a:p>
            <a:pPr lvl="1"/>
            <a:r>
              <a:rPr lang="en-US" dirty="0"/>
              <a:t>COVID has encouraged this approach</a:t>
            </a:r>
          </a:p>
          <a:p>
            <a:pPr lvl="1"/>
            <a:r>
              <a:rPr lang="en-US" dirty="0"/>
              <a:t>Google: increased worker productivity, decreased turnover, less absenteeism</a:t>
            </a:r>
          </a:p>
          <a:p>
            <a:pPr lvl="1"/>
            <a:endParaRPr lang="en-US" dirty="0"/>
          </a:p>
          <a:p>
            <a:r>
              <a:rPr lang="en-US" dirty="0"/>
              <a:t>Businesses that focus on this have a COMPETITIVE advantage:</a:t>
            </a:r>
          </a:p>
          <a:p>
            <a:pPr lvl="1"/>
            <a:r>
              <a:rPr lang="en-US" dirty="0"/>
              <a:t>Larger talent pool for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39E68-52ED-3C4A-BECE-974631907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459E-8A4D-5B46-9BFF-EEF9E9FA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71450"/>
            <a:ext cx="58293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Negotiating Family &amp;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058A-4290-FF48-824C-AEAD86D9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52550"/>
            <a:ext cx="7162800" cy="3219450"/>
          </a:xfrm>
        </p:spPr>
        <p:txBody>
          <a:bodyPr/>
          <a:lstStyle/>
          <a:p>
            <a:r>
              <a:rPr lang="en-US" sz="1600" dirty="0"/>
              <a:t>Need to change the fundamental assumption that employee and employer interests are mutually exclusive, and in opposition to one another</a:t>
            </a:r>
          </a:p>
          <a:p>
            <a:endParaRPr lang="en-US" altLang="en-US" sz="1600" dirty="0"/>
          </a:p>
          <a:p>
            <a:r>
              <a:rPr lang="en-US" altLang="en-US" sz="1600" dirty="0"/>
              <a:t>Need to focus on employees who are less educated and / or work in lower-income jobs</a:t>
            </a:r>
          </a:p>
          <a:p>
            <a:pPr lvl="1"/>
            <a:r>
              <a:rPr lang="en-US" altLang="en-US" sz="1600" dirty="0"/>
              <a:t>Least likely to access family friendly policies</a:t>
            </a:r>
          </a:p>
          <a:p>
            <a:pPr lvl="1"/>
            <a:r>
              <a:rPr lang="en-US" altLang="en-US" sz="1600" dirty="0"/>
              <a:t>Cultural and regional differences also matter</a:t>
            </a:r>
          </a:p>
          <a:p>
            <a:endParaRPr lang="en-US" altLang="en-US" sz="1600" dirty="0"/>
          </a:p>
          <a:p>
            <a:r>
              <a:rPr lang="en-US" altLang="en-US" sz="1600" dirty="0"/>
              <a:t>Need to work with other systems in society (schools, health care providers, elder care programs) to re-design services for families – this also benefits businesses</a:t>
            </a:r>
          </a:p>
          <a:p>
            <a:endParaRPr lang="en-US" altLang="en-US" sz="1600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FC21D-6A41-58C5-07A5-6799ABC3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endParaRPr lang="en-US" sz="41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E900-F518-A004-8315-3CBBDE7D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4000" dirty="0"/>
              <a:t>Family-friendly initiatives do not just support individuals and businesses: they also lead to ultimately making nations globally competitive</a:t>
            </a:r>
          </a:p>
          <a:p>
            <a:endParaRPr lang="en-US" sz="1700" dirty="0"/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172BE047-84CC-DEDE-E79A-1F22E208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01" y="480060"/>
            <a:ext cx="2719196" cy="41833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D5D9-02C3-32DF-2CD7-037B8BF97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7ED70C6-FDCB-5747-9A21-CEFC4DDC4D7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3442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7DC3-92D6-5920-B4B4-C68CEA91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71525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47C3D-42F3-4B18-BAF9-7302FE6D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298825"/>
          </a:xfrm>
        </p:spPr>
        <p:txBody>
          <a:bodyPr/>
          <a:lstStyle/>
          <a:p>
            <a:r>
              <a:rPr lang="en-US" dirty="0"/>
              <a:t>Critical to embed a gender-sensitive approach to all work-life programs and policies (OECD, 2021)</a:t>
            </a:r>
          </a:p>
          <a:p>
            <a:pPr lvl="1"/>
            <a:r>
              <a:rPr lang="en-US" dirty="0"/>
              <a:t>Gender lens needs to be part of implementation in order to ensure that gender stereotypes are not reinforced</a:t>
            </a:r>
          </a:p>
          <a:p>
            <a:r>
              <a:rPr lang="en-US" dirty="0"/>
              <a:t>Access to formal care programs critical –especially for low-income and rural workers</a:t>
            </a:r>
          </a:p>
          <a:p>
            <a:r>
              <a:rPr lang="en-US" dirty="0"/>
              <a:t>“Governments should aim to build policy that alleviates structural gender inequalities and to build gender-inclusive frameworks and plans – taking into consideration inequalities at home, in the economy, and in society at large” (OECD, 2021)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3295E-8844-E2A6-F37D-02E931CC5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09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D8D2-E643-F24F-A6B1-ADA3E08E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4E99-60C8-5D44-B9AD-DB02CC21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917825"/>
          </a:xfrm>
        </p:spPr>
        <p:txBody>
          <a:bodyPr/>
          <a:lstStyle/>
          <a:p>
            <a:r>
              <a:rPr lang="en-US" altLang="en-US" dirty="0"/>
              <a:t>People need to know that they can take time off from their jobs to perform their family duties without being penalized in the workplace</a:t>
            </a:r>
          </a:p>
          <a:p>
            <a:pPr marL="0" indent="0">
              <a:buNone/>
            </a:pPr>
            <a:r>
              <a:rPr lang="en-US" altLang="en-US" dirty="0"/>
              <a:t>  </a:t>
            </a:r>
          </a:p>
          <a:p>
            <a:r>
              <a:rPr lang="en-US" altLang="en-US" dirty="0"/>
              <a:t>This requires a cultural re-conceptualization about the role of work in people’s lives and how productivity is defined.</a:t>
            </a:r>
          </a:p>
          <a:p>
            <a:endParaRPr lang="en-US" altLang="en-US" dirty="0"/>
          </a:p>
          <a:p>
            <a:r>
              <a:rPr lang="en-US" altLang="en-US" dirty="0"/>
              <a:t>It also requires </a:t>
            </a:r>
            <a:r>
              <a:rPr lang="en-US" altLang="en-US" i="1" dirty="0"/>
              <a:t>the </a:t>
            </a:r>
            <a:r>
              <a:rPr lang="en-US" altLang="en-US" b="1" i="1" dirty="0"/>
              <a:t>recognition and support </a:t>
            </a:r>
            <a:r>
              <a:rPr lang="en-US" altLang="en-US" dirty="0"/>
              <a:t>of the family unit as that which is still a central if not the central feature of most people’s lives – both in the West and in other parts of the world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EC4C-5FE0-F443-AE1C-9D1A5D4C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066800"/>
          </a:xfrm>
        </p:spPr>
        <p:txBody>
          <a:bodyPr/>
          <a:lstStyle/>
          <a:p>
            <a:r>
              <a:rPr lang="en-US" dirty="0"/>
              <a:t>Global Societal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77D5-4806-4E4E-8159-2C8BF124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71550"/>
            <a:ext cx="8547100" cy="3461867"/>
          </a:xfrm>
        </p:spPr>
        <p:txBody>
          <a:bodyPr>
            <a:noAutofit/>
          </a:bodyPr>
          <a:lstStyle/>
          <a:p>
            <a:r>
              <a:rPr lang="en-US" dirty="0"/>
              <a:t>Changing demographics / structures of families</a:t>
            </a:r>
          </a:p>
          <a:p>
            <a:pPr lvl="1"/>
            <a:r>
              <a:rPr lang="en-US" dirty="0"/>
              <a:t>Increase in single parenting through divorce, separation and cohabitation childbearing</a:t>
            </a:r>
          </a:p>
          <a:p>
            <a:r>
              <a:rPr lang="en-US" dirty="0"/>
              <a:t>Growth of the elderly population</a:t>
            </a:r>
          </a:p>
          <a:p>
            <a:r>
              <a:rPr lang="en-US" dirty="0"/>
              <a:t>Rise of women in the global labor force</a:t>
            </a:r>
          </a:p>
          <a:p>
            <a:pPr lvl="1"/>
            <a:r>
              <a:rPr lang="en-US" dirty="0">
                <a:latin typeface="Times" charset="0"/>
                <a:cs typeface="Times" charset="0"/>
              </a:rPr>
              <a:t>Has exacerbated care across spectrum growing problem in high and low-income countries</a:t>
            </a:r>
          </a:p>
          <a:p>
            <a:r>
              <a:rPr lang="en-US" dirty="0"/>
              <a:t>Globalization</a:t>
            </a:r>
          </a:p>
          <a:p>
            <a:pPr lvl="1"/>
            <a:r>
              <a:rPr lang="en-US" altLang="en-US" dirty="0">
                <a:latin typeface="Times" pitchFamily="2" charset="0"/>
              </a:rPr>
              <a:t>Families’ abilities to control their economic and social well-being has decreased</a:t>
            </a:r>
            <a:endParaRPr lang="en-US" dirty="0"/>
          </a:p>
          <a:p>
            <a:r>
              <a:rPr lang="en-US" dirty="0"/>
              <a:t>Family arena remains primary site for these negotiations</a:t>
            </a:r>
          </a:p>
          <a:p>
            <a:r>
              <a:rPr lang="en-US" dirty="0"/>
              <a:t>Complex intersection of role of states and business in family life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3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9547C-D26C-934F-A8C2-3024809F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altLang="en-US" sz="3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9F2BDF-342E-6142-8F6B-B33C3E665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821" y="1022216"/>
            <a:ext cx="5419311" cy="309906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5D7E-019E-258C-97B1-1E70B6F61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742950"/>
            <a:ext cx="8229600" cy="3241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Selected References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1200" dirty="0"/>
              <a:t>de Laat, K. (2023). Living to work (from home): Overwork, remote work, and gendered dual devotion to work and family. Work and Occupations, 07308884231207772.</a:t>
            </a:r>
          </a:p>
          <a:p>
            <a:r>
              <a:rPr lang="en-US" sz="1200" dirty="0" err="1"/>
              <a:t>Dunatchik</a:t>
            </a:r>
            <a:r>
              <a:rPr lang="en-US" sz="1200" dirty="0"/>
              <a:t>, A., Gerson, K., Glass, J., Jacobs, J. A., &amp; </a:t>
            </a:r>
            <a:r>
              <a:rPr lang="en-US" sz="1200" dirty="0" err="1"/>
              <a:t>Stritzel</a:t>
            </a:r>
            <a:r>
              <a:rPr lang="en-US" sz="1200" dirty="0"/>
              <a:t>, H. (2021). Gender, parenting, and the rise of remote work during the pandemic: Implications for domestic inequality in the United States. Gender &amp; Society, 35(2), 194-205.</a:t>
            </a:r>
          </a:p>
          <a:p>
            <a:r>
              <a:rPr lang="en-US" sz="1200" dirty="0"/>
              <a:t>Kelly E. L., Moen P. (2020). Overload: How good jobs went bad and what we can do about it (1st ed.). Princeton University Press Sherman, Eliot L. (2019). Discretionary Remote Working Helps Mothers Without Harming Non-mothers: Evidence from a Field Experiment. Management Science, (), mnsc.2018.3237–. doi:10.1287/mnsc.2018.3237 </a:t>
            </a:r>
          </a:p>
          <a:p>
            <a:r>
              <a:rPr lang="en-US" sz="1200" dirty="0"/>
              <a:t>OECD. (2021). Caregiving in crisis. Gender inequality in paid and unpaid work during COVID-19.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5323-A8A2-6E0E-25AC-5CEE0B769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5E02-71EB-6348-93AE-07EA366C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55883"/>
            <a:ext cx="7044316" cy="1266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Gender Issues Persist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542F-ED36-514B-ADF1-C0EEE14A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2848"/>
            <a:ext cx="4953000" cy="37647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Report by OECD (2011) indicated that a majority of employers expect women to drop out of the paid labor force once they have children – regardless of their level of education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invested in training women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Women considered less committed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Reduces incentives for women to pursue advances – vicious circle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Men reluctant to use family-focused policies (such as paid leave unless it is mandatory)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C8C36-8B32-824E-BCA8-49DA53C5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21" y="1552037"/>
            <a:ext cx="3591379" cy="20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5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EB05-33A2-4A81-BA79-DDF1746A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63575"/>
          </a:xfrm>
        </p:spPr>
        <p:txBody>
          <a:bodyPr/>
          <a:lstStyle/>
          <a:p>
            <a:r>
              <a:rPr lang="en-US" dirty="0"/>
              <a:t>Drop out Rates of Women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A39A-1FC9-9064-FB54-E9AEE0F3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298825"/>
          </a:xfrm>
        </p:spPr>
        <p:txBody>
          <a:bodyPr/>
          <a:lstStyle/>
          <a:p>
            <a:r>
              <a:rPr lang="en-US" dirty="0"/>
              <a:t>Women dropped out of the workforce at much higher rates (OECD, 2021)</a:t>
            </a:r>
          </a:p>
          <a:p>
            <a:pPr lvl="1"/>
            <a:r>
              <a:rPr lang="en-US" dirty="0"/>
              <a:t>OECD analysis: women with children under 12 were most likely to leave the labor force</a:t>
            </a:r>
          </a:p>
          <a:p>
            <a:pPr lvl="1"/>
            <a:r>
              <a:rPr lang="en-US" dirty="0"/>
              <a:t>In US by 2022, men had regained all their jobs vs 1.8 million jobs lost by women</a:t>
            </a:r>
          </a:p>
          <a:p>
            <a:r>
              <a:rPr lang="en-US" dirty="0"/>
              <a:t>Highlighted gendered nature of care</a:t>
            </a:r>
          </a:p>
          <a:p>
            <a:pPr lvl="1"/>
            <a:r>
              <a:rPr lang="en-US" dirty="0"/>
              <a:t>61% women said they took on care work vs. 22.4% men (OECD, 2021)</a:t>
            </a:r>
          </a:p>
          <a:p>
            <a:pPr lvl="1"/>
            <a:r>
              <a:rPr lang="en-US" dirty="0"/>
              <a:t>Germany – women (mothers) who were working from home became completely responsible for care work;</a:t>
            </a:r>
          </a:p>
          <a:p>
            <a:pPr lvl="2"/>
            <a:r>
              <a:rPr lang="en-US" dirty="0"/>
              <a:t>Perceived differently by women and men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C6C11-764D-6A18-6B10-5BDF4E8FC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4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96CC-3766-464F-B7A8-D289A901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0"/>
            <a:ext cx="58293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Gender Still Matters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739-B2DD-214A-B55B-11FF75EC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2950"/>
            <a:ext cx="7924800" cy="3829050"/>
          </a:xfrm>
        </p:spPr>
        <p:txBody>
          <a:bodyPr/>
          <a:lstStyle/>
          <a:p>
            <a:r>
              <a:rPr lang="en-US" altLang="en-US" dirty="0"/>
              <a:t>Despite higher labor force participation rates:</a:t>
            </a:r>
          </a:p>
          <a:p>
            <a:pPr lvl="1"/>
            <a:r>
              <a:rPr lang="en-US" altLang="en-US" dirty="0"/>
              <a:t>Women continue to bear most of home responsibilities</a:t>
            </a:r>
          </a:p>
          <a:p>
            <a:pPr lvl="2"/>
            <a:r>
              <a:rPr lang="en-US" altLang="en-US" dirty="0"/>
              <a:t>Caring for children / elderly / disabled/ ill</a:t>
            </a:r>
          </a:p>
          <a:p>
            <a:pPr lvl="2"/>
            <a:r>
              <a:rPr lang="en-US" altLang="en-US" dirty="0"/>
              <a:t>Domestic work</a:t>
            </a:r>
          </a:p>
          <a:p>
            <a:pPr lvl="1"/>
            <a:r>
              <a:rPr lang="en-US" altLang="en-US" dirty="0"/>
              <a:t>In all areas of the world, women spend AT LEAST twice as much time as men on unpaid, domestic work </a:t>
            </a:r>
          </a:p>
          <a:p>
            <a:pPr lvl="2"/>
            <a:r>
              <a:rPr lang="en-US" altLang="en-US" dirty="0"/>
              <a:t>OECD countries (2021): women spend 2 hours more on unpaid domestic work; </a:t>
            </a:r>
          </a:p>
          <a:p>
            <a:pPr lvl="2"/>
            <a:r>
              <a:rPr lang="en-US" altLang="en-US" dirty="0"/>
              <a:t>Women in precarious jobs spend more time on unpaid care than women in stable employment (OECD 2021)</a:t>
            </a:r>
          </a:p>
          <a:p>
            <a:pPr lvl="3"/>
            <a:r>
              <a:rPr lang="en-US" altLang="en-US" dirty="0"/>
              <a:t>Women provide physical personal childcare and housework</a:t>
            </a:r>
          </a:p>
          <a:p>
            <a:pPr lvl="3"/>
            <a:r>
              <a:rPr lang="en-US" altLang="en-US" dirty="0"/>
              <a:t>Men provide educational / recreational children’s activities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87BF-E551-47D6-6151-82B54F47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457200"/>
            <a:ext cx="5829300" cy="14287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</a:t>
            </a:r>
            <a:r>
              <a:rPr lang="en-US" altLang="en-US" sz="3000" dirty="0"/>
              <a:t>SDG’s and Agenda 2030: </a:t>
            </a:r>
            <a:br>
              <a:rPr lang="en-US" altLang="en-US" sz="3000" dirty="0"/>
            </a:br>
            <a:r>
              <a:rPr lang="en-US" altLang="en-US" sz="3000" dirty="0"/>
              <a:t>Goal 5 - Achieve gender equality and empower all women and girls</a:t>
            </a:r>
            <a:br>
              <a:rPr lang="en-US" altLang="en-US" sz="3000" b="1" dirty="0"/>
            </a:br>
            <a:endParaRPr lang="en-US" alt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AA0E-8428-FA1D-5652-7DD9AE8B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2171700"/>
            <a:ext cx="5829300" cy="2628900"/>
          </a:xfrm>
        </p:spPr>
        <p:txBody>
          <a:bodyPr/>
          <a:lstStyle/>
          <a:p>
            <a:r>
              <a:rPr lang="en-US" altLang="en-US"/>
              <a:t>“</a:t>
            </a:r>
            <a:r>
              <a:rPr lang="en-US" altLang="ja-JP"/>
              <a:t>Provide women and girls with equal access to education, health care, decent work, and representation in political and economic decision-making processes will fuel sustainable economies and benefit societies and humanity at large.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BECA-5379-954E-B697-4F26A540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209550"/>
            <a:ext cx="3992787" cy="914400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3000" dirty="0"/>
              <a:t>Contemporary Situation: Gender &amp;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EF1D-2B48-8549-9495-25DC3F5B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28750"/>
            <a:ext cx="5600700" cy="35052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UN SDG’s and the UN Conferences have been responsible in large part for turning the attention of governments to issues related to social (instead of just economic) developments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Benefits: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Rights of women on the increase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Negative: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Role of families increasingly obscured /ignored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Through globalization, work-family negotiation world-wide issue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AB98F0-16B5-0A4A-A3DE-48D92742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73953"/>
            <a:ext cx="2186472" cy="20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9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7A0D-E74B-A9C7-8ADA-CE3E4A26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Achieved With Respect To This Target?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04F-6B53-3DAA-4380-99BE31152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Largest body of research:</a:t>
            </a:r>
          </a:p>
          <a:p>
            <a:pPr lvl="1"/>
            <a:r>
              <a:rPr lang="en-US" sz="2400" dirty="0"/>
              <a:t>United States</a:t>
            </a:r>
          </a:p>
          <a:p>
            <a:pPr lvl="1"/>
            <a:r>
              <a:rPr lang="en-US" sz="2400" dirty="0"/>
              <a:t>Western Countries, especially the Nordic countries</a:t>
            </a:r>
          </a:p>
          <a:p>
            <a:pPr lvl="1"/>
            <a:r>
              <a:rPr lang="en-US" sz="2400" dirty="0"/>
              <a:t>Focus on families with young children:</a:t>
            </a:r>
          </a:p>
          <a:p>
            <a:pPr lvl="2"/>
            <a:r>
              <a:rPr lang="en-US" sz="2400" dirty="0"/>
              <a:t>Ignores other caretaking responsibilities</a:t>
            </a:r>
          </a:p>
          <a:p>
            <a:pPr lvl="2"/>
            <a:r>
              <a:rPr lang="en-US" sz="2400" dirty="0"/>
              <a:t>Not just a “women’s issue”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86C1-7E8D-E888-5930-7AC3E1430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3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16755</TotalTime>
  <Words>2345</Words>
  <Application>Microsoft Office PowerPoint</Application>
  <PresentationFormat>Presentación en pantalla (16:9)</PresentationFormat>
  <Paragraphs>265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Helvetica Neue</vt:lpstr>
      <vt:lpstr>Times</vt:lpstr>
      <vt:lpstr>Wingdings</vt:lpstr>
      <vt:lpstr>Office Theme</vt:lpstr>
      <vt:lpstr>Presentación de PowerPoint</vt:lpstr>
      <vt:lpstr>Work-Family Issues Are Global, Complex &amp; Interrelated</vt:lpstr>
      <vt:lpstr>Global Societal Transformations</vt:lpstr>
      <vt:lpstr>Gender Issues Persist in the Workplace</vt:lpstr>
      <vt:lpstr>Drop out Rates of Women During Covid-19</vt:lpstr>
      <vt:lpstr>Gender Still Matters at Home</vt:lpstr>
      <vt:lpstr> SDG’s and Agenda 2030:  Goal 5 - Achieve gender equality and empower all women and girls </vt:lpstr>
      <vt:lpstr>Contemporary Situation: Gender &amp; Families</vt:lpstr>
      <vt:lpstr>What Have We Achieved With Respect To This Target?</vt:lpstr>
      <vt:lpstr>Regional Differences</vt:lpstr>
      <vt:lpstr>Occupations &amp; Gender</vt:lpstr>
      <vt:lpstr>Work-Family Conflict in the United States</vt:lpstr>
      <vt:lpstr>Employment, Family Formation &amp; Stability</vt:lpstr>
      <vt:lpstr>Unpaid Work &amp; Gender</vt:lpstr>
      <vt:lpstr>Unpaid Labor Remains Invisible</vt:lpstr>
      <vt:lpstr>UN Agenda 2030</vt:lpstr>
      <vt:lpstr>The Fundamental Problem with Implementation: Issues Vary Across the World</vt:lpstr>
      <vt:lpstr>Issues Vary Across the World – and Within Societies</vt:lpstr>
      <vt:lpstr>What Can Be Done?</vt:lpstr>
      <vt:lpstr>Flexibility Leads To A Better Bottom Line For Businesses</vt:lpstr>
      <vt:lpstr>Sweden As The Case Example</vt:lpstr>
      <vt:lpstr>Evidence Based Policies: Scandinavian Countries</vt:lpstr>
      <vt:lpstr>Successful Policies From Some US Companies</vt:lpstr>
      <vt:lpstr>Remote Work: Two Sides of the Same Coin</vt:lpstr>
      <vt:lpstr>Workplace Policies Affect Productivity</vt:lpstr>
      <vt:lpstr>Negotiating Family &amp; Work </vt:lpstr>
      <vt:lpstr>Presentación de PowerPoint</vt:lpstr>
      <vt:lpstr>Recommendations</vt:lpstr>
      <vt:lpstr>Concluding Thoughts</vt:lpstr>
      <vt:lpstr>Thank You!</vt:lpstr>
      <vt:lpstr>Presentación de PowerPoint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Rosario Esteinou</cp:lastModifiedBy>
  <cp:revision>214</cp:revision>
  <dcterms:created xsi:type="dcterms:W3CDTF">2014-12-16T17:00:44Z</dcterms:created>
  <dcterms:modified xsi:type="dcterms:W3CDTF">2024-01-16T21:27:05Z</dcterms:modified>
</cp:coreProperties>
</file>